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2"/>
  </p:notesMasterIdLst>
  <p:handoutMasterIdLst>
    <p:handoutMasterId r:id="rId153"/>
  </p:handoutMasterIdLst>
  <p:sldIdLst>
    <p:sldId id="1463" r:id="rId6"/>
    <p:sldId id="1523" r:id="rId7"/>
    <p:sldId id="1655" r:id="rId8"/>
    <p:sldId id="1643" r:id="rId9"/>
    <p:sldId id="1472" r:id="rId10"/>
    <p:sldId id="1473" r:id="rId11"/>
    <p:sldId id="1500" r:id="rId12"/>
    <p:sldId id="1477" r:id="rId13"/>
    <p:sldId id="1502" r:id="rId14"/>
    <p:sldId id="1494" r:id="rId15"/>
    <p:sldId id="1507" r:id="rId16"/>
    <p:sldId id="1508" r:id="rId17"/>
    <p:sldId id="1505" r:id="rId18"/>
    <p:sldId id="1506" r:id="rId19"/>
    <p:sldId id="1648" r:id="rId20"/>
    <p:sldId id="1504" r:id="rId21"/>
    <p:sldId id="1642" r:id="rId22"/>
    <p:sldId id="1525" r:id="rId23"/>
    <p:sldId id="1674" r:id="rId24"/>
    <p:sldId id="1675" r:id="rId25"/>
    <p:sldId id="1676" r:id="rId26"/>
    <p:sldId id="1677" r:id="rId27"/>
    <p:sldId id="1678" r:id="rId28"/>
    <p:sldId id="1644" r:id="rId29"/>
    <p:sldId id="1661" r:id="rId30"/>
    <p:sldId id="1510" r:id="rId31"/>
    <p:sldId id="1513" r:id="rId32"/>
    <p:sldId id="1587" r:id="rId33"/>
    <p:sldId id="1662" r:id="rId34"/>
    <p:sldId id="1588" r:id="rId35"/>
    <p:sldId id="1514" r:id="rId36"/>
    <p:sldId id="1515" r:id="rId37"/>
    <p:sldId id="1673" r:id="rId38"/>
    <p:sldId id="1679" r:id="rId39"/>
    <p:sldId id="1680" r:id="rId40"/>
    <p:sldId id="1520" r:id="rId41"/>
    <p:sldId id="1521" r:id="rId42"/>
    <p:sldId id="1613" r:id="rId43"/>
    <p:sldId id="1527" r:id="rId44"/>
    <p:sldId id="1529" r:id="rId45"/>
    <p:sldId id="1530" r:id="rId46"/>
    <p:sldId id="1531" r:id="rId47"/>
    <p:sldId id="1528" r:id="rId48"/>
    <p:sldId id="1533" r:id="rId49"/>
    <p:sldId id="1681" r:id="rId50"/>
    <p:sldId id="1539" r:id="rId51"/>
    <p:sldId id="1540" r:id="rId52"/>
    <p:sldId id="1541" r:id="rId53"/>
    <p:sldId id="1542" r:id="rId54"/>
    <p:sldId id="1543" r:id="rId55"/>
    <p:sldId id="1544" r:id="rId56"/>
    <p:sldId id="1545" r:id="rId57"/>
    <p:sldId id="1548" r:id="rId58"/>
    <p:sldId id="1550" r:id="rId59"/>
    <p:sldId id="1549" r:id="rId60"/>
    <p:sldId id="1553" r:id="rId61"/>
    <p:sldId id="1551" r:id="rId62"/>
    <p:sldId id="1552" r:id="rId63"/>
    <p:sldId id="1554" r:id="rId64"/>
    <p:sldId id="1692" r:id="rId65"/>
    <p:sldId id="1693" r:id="rId66"/>
    <p:sldId id="1546" r:id="rId67"/>
    <p:sldId id="1695" r:id="rId68"/>
    <p:sldId id="1565" r:id="rId69"/>
    <p:sldId id="1566" r:id="rId70"/>
    <p:sldId id="1708" r:id="rId71"/>
    <p:sldId id="1682" r:id="rId72"/>
    <p:sldId id="1696" r:id="rId73"/>
    <p:sldId id="1694" r:id="rId74"/>
    <p:sldId id="1697" r:id="rId75"/>
    <p:sldId id="1698" r:id="rId76"/>
    <p:sldId id="1699" r:id="rId77"/>
    <p:sldId id="1700" r:id="rId78"/>
    <p:sldId id="1701" r:id="rId79"/>
    <p:sldId id="1702" r:id="rId80"/>
    <p:sldId id="1567" r:id="rId81"/>
    <p:sldId id="1568" r:id="rId82"/>
    <p:sldId id="1569" r:id="rId83"/>
    <p:sldId id="1703" r:id="rId84"/>
    <p:sldId id="1571" r:id="rId85"/>
    <p:sldId id="1572" r:id="rId86"/>
    <p:sldId id="1583" r:id="rId87"/>
    <p:sldId id="1622" r:id="rId88"/>
    <p:sldId id="1666" r:id="rId89"/>
    <p:sldId id="1704" r:id="rId90"/>
    <p:sldId id="1667" r:id="rId91"/>
    <p:sldId id="1672" r:id="rId92"/>
    <p:sldId id="1574" r:id="rId93"/>
    <p:sldId id="1575" r:id="rId94"/>
    <p:sldId id="1577" r:id="rId95"/>
    <p:sldId id="1578" r:id="rId96"/>
    <p:sldId id="1584" r:id="rId97"/>
    <p:sldId id="1671" r:id="rId98"/>
    <p:sldId id="1586" r:id="rId99"/>
    <p:sldId id="1591" r:id="rId100"/>
    <p:sldId id="1589" r:id="rId101"/>
    <p:sldId id="1590" r:id="rId102"/>
    <p:sldId id="1593" r:id="rId103"/>
    <p:sldId id="1592" r:id="rId104"/>
    <p:sldId id="1594" r:id="rId105"/>
    <p:sldId id="1596" r:id="rId106"/>
    <p:sldId id="1595" r:id="rId107"/>
    <p:sldId id="1597" r:id="rId108"/>
    <p:sldId id="1599" r:id="rId109"/>
    <p:sldId id="1600" r:id="rId110"/>
    <p:sldId id="1601" r:id="rId111"/>
    <p:sldId id="1602" r:id="rId112"/>
    <p:sldId id="1649" r:id="rId113"/>
    <p:sldId id="1603" r:id="rId114"/>
    <p:sldId id="1604" r:id="rId115"/>
    <p:sldId id="1605" r:id="rId116"/>
    <p:sldId id="1606" r:id="rId117"/>
    <p:sldId id="1705" r:id="rId118"/>
    <p:sldId id="1650" r:id="rId119"/>
    <p:sldId id="1607" r:id="rId120"/>
    <p:sldId id="1609" r:id="rId121"/>
    <p:sldId id="1598" r:id="rId122"/>
    <p:sldId id="1610" r:id="rId123"/>
    <p:sldId id="1618" r:id="rId124"/>
    <p:sldId id="1611" r:id="rId125"/>
    <p:sldId id="1614" r:id="rId126"/>
    <p:sldId id="1615" r:id="rId127"/>
    <p:sldId id="1706" r:id="rId128"/>
    <p:sldId id="1616" r:id="rId129"/>
    <p:sldId id="1647" r:id="rId130"/>
    <p:sldId id="1617" r:id="rId131"/>
    <p:sldId id="1707" r:id="rId132"/>
    <p:sldId id="1620" r:id="rId133"/>
    <p:sldId id="1621" r:id="rId134"/>
    <p:sldId id="1612" r:id="rId135"/>
    <p:sldId id="1624" r:id="rId136"/>
    <p:sldId id="1625" r:id="rId137"/>
    <p:sldId id="1626" r:id="rId138"/>
    <p:sldId id="1627" r:id="rId139"/>
    <p:sldId id="1629" r:id="rId140"/>
    <p:sldId id="1630" r:id="rId141"/>
    <p:sldId id="1628" r:id="rId142"/>
    <p:sldId id="1633" r:id="rId143"/>
    <p:sldId id="1637" r:id="rId144"/>
    <p:sldId id="1645" r:id="rId145"/>
    <p:sldId id="1651" r:id="rId146"/>
    <p:sldId id="1653" r:id="rId147"/>
    <p:sldId id="1638" r:id="rId148"/>
    <p:sldId id="1640" r:id="rId149"/>
    <p:sldId id="1641" r:id="rId150"/>
    <p:sldId id="1471" r:id="rId1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695"/>
            <p14:sldId id="1565"/>
            <p14:sldId id="1566"/>
            <p14:sldId id="1708"/>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6" autoAdjust="0"/>
    <p:restoredTop sz="94187" autoAdjust="0"/>
  </p:normalViewPr>
  <p:slideViewPr>
    <p:cSldViewPr>
      <p:cViewPr varScale="1">
        <p:scale>
          <a:sx n="105" d="100"/>
          <a:sy n="105" d="100"/>
        </p:scale>
        <p:origin x="45" y="6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microsoft.com/office/2015/10/relationships/revisionInfo" Target="revisionInfo.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commentAuthors" Target="commentAuthor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6/7/2017 4:59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6/7/2017 4:57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6/7/2017 4:57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6/7/2017 4:57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8.png"/><Relationship Id="rId7" Type="http://schemas.openxmlformats.org/officeDocument/2006/relationships/image" Target="../media/image24.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14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branch.</a:t>
            </a:r>
          </a:p>
        </p:txBody>
      </p:sp>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699748"/>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 but for this lab, choose </a:t>
            </a:r>
            <a:r>
              <a:rPr lang="en-GB" sz="1800" b="1" dirty="0"/>
              <a:t>Central US</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(credit card or loan)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2" y="1083815"/>
            <a:ext cx="3566121" cy="3785652"/>
          </a:xfrm>
        </p:spPr>
        <p:txBody>
          <a:bodyPr/>
          <a:lstStyle/>
          <a:p>
            <a:r>
              <a:rPr lang="en-US" sz="1800" dirty="0"/>
              <a:t>In the Solution Explorer view, right-click on your data factory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903004958"/>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4754828">
                  <a:extLst>
                    <a:ext uri="{9D8B030D-6E8A-4147-A177-3AD203B41FA5}">
                      <a16:colId xmlns:a16="http://schemas.microsoft.com/office/drawing/2014/main" val="3385703469"/>
                    </a:ext>
                  </a:extLst>
                </a:gridCol>
                <a:gridCol w="5394902">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DataLakeAnalyticsLinkedService.json</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DataLakeStoreLinkedService.json</a:t>
                      </a: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SqlDwLinkedService.json</a:t>
                      </a: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BlobLinkedService.json</a:t>
                      </a: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4752070"/>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p>
          <a:p>
            <a:endParaRPr lang="en-US" sz="1800" i="1" dirty="0"/>
          </a:p>
          <a:p>
            <a:r>
              <a:rPr lang="en-US" sz="1800" i="1" dirty="0"/>
              <a:t>Note: In production environments, use Azure Key Vault to store sensitive information instead.</a:t>
            </a:r>
            <a:endParaRPr lang="en-GB" sz="1800" i="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Data Lake Analytics &amp; Store 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current</a:t>
            </a:r>
            <a:r>
              <a:rPr lang="en-US" sz="1100" dirty="0">
                <a:gradFill>
                  <a:gsLst>
                    <a:gs pos="0">
                      <a:srgbClr val="FFFFFF"/>
                    </a:gs>
                    <a:gs pos="100000">
                      <a:srgbClr val="FFFFFF"/>
                    </a:gs>
                  </a:gsLst>
                  <a:lin ang="5400000" scaled="0"/>
                </a:gradFill>
                <a:highlight>
                  <a:srgbClr val="800080"/>
                </a:highlight>
              </a:rPr>
              <a:t> interest </a:t>
            </a:r>
            <a:r>
              <a:rPr lang="en-US" sz="1100" dirty="0">
                <a:gradFill>
                  <a:gsLst>
                    <a:gs pos="0">
                      <a:srgbClr val="FFFFFF"/>
                    </a:gs>
                    <a:gs pos="100000">
                      <a:srgbClr val="FFFFFF"/>
                    </a:gs>
                  </a:gsLst>
                  <a:lin ang="5400000" scaled="0"/>
                </a:gradFill>
              </a:rPr>
              <a:t>for a </a:t>
            </a:r>
            <a:r>
              <a:rPr lang="en-US" sz="1100" dirty="0">
                <a:gradFill>
                  <a:gsLst>
                    <a:gs pos="0">
                      <a:srgbClr val="FFFFFF"/>
                    </a:gs>
                    <a:gs pos="100000">
                      <a:srgbClr val="FFFFFF"/>
                    </a:gs>
                  </a:gsLst>
                  <a:lin ang="5400000" scaled="0"/>
                </a:gradFill>
                <a:highlight>
                  <a:srgbClr val="CC9900"/>
                </a:highlight>
              </a:rPr>
              <a:t>loan</a:t>
            </a:r>
            <a:r>
              <a:rPr lang="en-US" sz="1100" dirty="0">
                <a:gradFill>
                  <a:gsLst>
                    <a:gs pos="0">
                      <a:srgbClr val="FFFFFF"/>
                    </a:gs>
                    <a:gs pos="100000">
                      <a:srgbClr val="FFFFFF"/>
                    </a:gs>
                  </a:gsLst>
                  <a:lin ang="5400000" scaled="0"/>
                </a:gradFill>
              </a:rPr>
              <a:t>?</a:t>
            </a: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59188"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 the current interest rate for a loan?</a:t>
            </a: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70316"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product</a:t>
            </a: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loan</a:t>
            </a: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product “loan”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“interest”</a:t>
            </a: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Loan application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 accepted</a:t>
            </a: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the link to loan details</a:t>
            </a:r>
          </a:p>
        </p:txBody>
      </p:sp>
      <p:sp>
        <p:nvSpPr>
          <p:cNvPr id="27" name="Speech Bubble: Oval 26"/>
          <p:cNvSpPr/>
          <p:nvPr/>
        </p:nvSpPr>
        <p:spPr bwMode="auto">
          <a:xfrm>
            <a:off x="1333001" y="1455152"/>
            <a:ext cx="2233503"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current interest rate for a car loan?</a:t>
            </a: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902881"/>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b="1" dirty="0">
                <a:gradFill>
                  <a:gsLst>
                    <a:gs pos="1250">
                      <a:schemeClr val="tx1"/>
                    </a:gs>
                    <a:gs pos="99000">
                      <a:schemeClr val="tx1"/>
                    </a:gs>
                  </a:gsLst>
                  <a:lin ang="5400000" scaled="0"/>
                </a:gradFill>
                <a:latin typeface="+mj-lt"/>
              </a:rPr>
              <a:t>Start Visual Studio 2015</a:t>
            </a:r>
            <a:r>
              <a:rPr lang="en-US" sz="2400" dirty="0">
                <a:gradFill>
                  <a:gsLst>
                    <a:gs pos="1250">
                      <a:schemeClr val="tx1"/>
                    </a:gs>
                    <a:gs pos="99000">
                      <a:schemeClr val="tx1"/>
                    </a:gs>
                  </a:gsLst>
                  <a:lin ang="5400000" scaled="0"/>
                </a:gradFill>
                <a:latin typeface="+mj-lt"/>
              </a:rPr>
              <a:t>.  Click </a:t>
            </a:r>
            <a:r>
              <a:rPr lang="en-US" sz="2400" b="1" dirty="0">
                <a:gradFill>
                  <a:gsLst>
                    <a:gs pos="1250">
                      <a:schemeClr val="tx1"/>
                    </a:gs>
                    <a:gs pos="99000">
                      <a:schemeClr val="tx1"/>
                    </a:gs>
                  </a:gsLst>
                  <a:lin ang="5400000" scaled="0"/>
                </a:gradFill>
                <a:latin typeface="+mj-lt"/>
              </a:rPr>
              <a:t>Sign in, </a:t>
            </a:r>
            <a:r>
              <a:rPr lang="en-US" sz="2400" dirty="0">
                <a:gradFill>
                  <a:gsLst>
                    <a:gs pos="1250">
                      <a:schemeClr val="tx1"/>
                    </a:gs>
                    <a:gs pos="99000">
                      <a:schemeClr val="tx1"/>
                    </a:gs>
                  </a:gsLst>
                  <a:lin ang="5400000" scaled="0"/>
                </a:gradFill>
                <a:latin typeface="+mj-lt"/>
              </a:rPr>
              <a:t>using your Azure subscription credentials.  It takes a few minutes to start VS2015 for the first time.</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a:t>
            </a:r>
            <a:r>
              <a:rPr lang="en-US" sz="2400" b="1" dirty="0">
                <a:gradFill>
                  <a:gsLst>
                    <a:gs pos="1250">
                      <a:schemeClr val="tx1"/>
                    </a:gs>
                    <a:gs pos="99000">
                      <a:schemeClr val="tx1"/>
                    </a:gs>
                  </a:gsLst>
                  <a:lin ang="5400000" scaled="0"/>
                </a:gradFill>
                <a:latin typeface="+mj-lt"/>
              </a:rPr>
              <a:t> Windows PowerShell </a:t>
            </a:r>
            <a:r>
              <a:rPr lang="en-US" sz="2400" dirty="0">
                <a:gradFill>
                  <a:gsLst>
                    <a:gs pos="1250">
                      <a:schemeClr val="tx1"/>
                    </a:gs>
                    <a:gs pos="99000">
                      <a:schemeClr val="tx1"/>
                    </a:gs>
                  </a:gsLst>
                  <a:lin ang="5400000" scaled="0"/>
                </a:gradFill>
                <a:latin typeface="+mj-lt"/>
              </a:rPr>
              <a:t>as</a:t>
            </a:r>
            <a:r>
              <a:rPr lang="en-US" sz="2400" b="1" dirty="0">
                <a:gradFill>
                  <a:gsLst>
                    <a:gs pos="1250">
                      <a:schemeClr val="tx1"/>
                    </a:gs>
                    <a:gs pos="99000">
                      <a:schemeClr val="tx1"/>
                    </a:gs>
                  </a:gsLst>
                  <a:lin ang="5400000" scaled="0"/>
                </a:gradFill>
                <a:latin typeface="+mj-lt"/>
              </a:rPr>
              <a:t> administrator.  </a:t>
            </a:r>
            <a:r>
              <a:rPr lang="en-US" sz="2400" i="1" dirty="0">
                <a:gradFill>
                  <a:gsLst>
                    <a:gs pos="1250">
                      <a:schemeClr val="tx1"/>
                    </a:gs>
                    <a:gs pos="99000">
                      <a:schemeClr val="tx1"/>
                    </a:gs>
                  </a:gsLst>
                  <a:lin ang="5400000" scaled="0"/>
                </a:gradFill>
                <a:latin typeface="+mj-lt"/>
              </a:rPr>
              <a:t>Don’t use PowerShell ISE.</a:t>
            </a:r>
            <a:endParaRPr lang="en-US" sz="2400" b="1" dirty="0">
              <a:gradFill>
                <a:gsLst>
                  <a:gs pos="1250">
                    <a:schemeClr val="tx1"/>
                  </a:gs>
                  <a:gs pos="99000">
                    <a:schemeClr val="tx1"/>
                  </a:gs>
                </a:gsLst>
                <a:lin ang="5400000" scaled="0"/>
              </a:gradFill>
              <a:latin typeface="+mj-lt"/>
            </a:endParaRP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Run “notepad config.ps1”</a:t>
            </a:r>
          </a:p>
          <a:p>
            <a:pPr marL="742950" lvl="3" indent="-285750">
              <a:buFont typeface="Arial" panose="020B0604020202020204" pitchFamily="34" charset="0"/>
              <a:buChar char="•"/>
            </a:pPr>
            <a:r>
              <a:rPr lang="en-US" dirty="0"/>
              <a:t>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and close config.ps1</a:t>
            </a:r>
          </a:p>
          <a:p>
            <a:pPr marL="742950" lvl="3" indent="-285750">
              <a:buFont typeface="Arial" panose="020B0604020202020204" pitchFamily="34" charset="0"/>
              <a:buChar char="•"/>
            </a:pPr>
            <a:r>
              <a:rPr lang="en-US" dirty="0"/>
              <a:t>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a:p>
            <a:pPr marL="742950" lvl="3" indent="-285750">
              <a:buFont typeface="Arial" panose="020B0604020202020204" pitchFamily="34" charset="0"/>
              <a:buChar char="•"/>
            </a:pPr>
            <a:r>
              <a:rPr lang="en-US" dirty="0"/>
              <a:t>Change directory to the C:\Repos\next-best-offer-bot\Scripts folder, which contains all the PowerShell scripts to automatically create resources for this lab.</a:t>
            </a:r>
          </a:p>
        </p:txBody>
      </p:sp>
    </p:spTree>
    <p:extLst>
      <p:ext uri="{BB962C8B-B14F-4D97-AF65-F5344CB8AC3E}">
        <p14:creationId xmlns:p14="http://schemas.microsoft.com/office/powerpoint/2010/main" val="4576186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In Visual Studio 2015, 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647152"/>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Central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757952"/>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Use </a:t>
            </a:r>
            <a:r>
              <a:rPr lang="en-US" sz="1800" b="1" dirty="0"/>
              <a:t>Central US</a:t>
            </a:r>
            <a:r>
              <a:rPr lang="en-US" sz="1800" dirty="0"/>
              <a:t> for location</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5447645"/>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r>
              <a:rPr lang="en-US" sz="1800" i="1" dirty="0"/>
              <a:t>Note: If you get an error message about Data Lake Tools.  Restarting VS2015 should fix it.</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4733604"/>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r>
              <a:rPr lang="en-US" sz="1800" dirty="0"/>
              <a:t>Wait for the job to complete preparing, queued, executing, and finalized stages.</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5447645"/>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r>
              <a:rPr lang="en-US" sz="1800" dirty="0">
                <a:sym typeface="Wingdings" panose="05000000000000000000" pitchFamily="2" charset="2"/>
              </a:rPr>
              <a:t>Make sure the job to register extension assemblies finished successfully.</a:t>
            </a:r>
          </a:p>
          <a:p>
            <a:r>
              <a:rPr lang="en-US" sz="1800" dirty="0">
                <a:sym typeface="Wingdings" panose="05000000000000000000" pitchFamily="2" charset="2"/>
              </a:rPr>
              <a:t>Navigate to your Data Lake Analytics &gt; Overview &gt; Data Explorer &gt; Expand Catalog node to ensure all assemblies are registered as in screenshot.</a:t>
            </a:r>
          </a:p>
          <a:p>
            <a:endParaRPr lang="en-US" sz="1800" dirty="0">
              <a:sym typeface="Wingdings" panose="05000000000000000000" pitchFamily="2" charset="2"/>
            </a:endParaRPr>
          </a:p>
        </p:txBody>
      </p:sp>
      <p:pic>
        <p:nvPicPr>
          <p:cNvPr id="10" name="Picture Placeholder 9"/>
          <p:cNvPicPr>
            <a:picLocks noGrp="1" noChangeAspect="1"/>
          </p:cNvPicPr>
          <p:nvPr>
            <p:ph type="pic" sz="quarter" idx="10"/>
          </p:nvPr>
        </p:nvPicPr>
        <p:blipFill>
          <a:blip r:embed="rId2"/>
          <a:srcRect t="1209" b="1209"/>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a:xfrm>
            <a:off x="1920604" y="1212850"/>
            <a:ext cx="10241234" cy="1370022"/>
          </a:xfrm>
        </p:spPr>
        <p:txBody>
          <a:bodyPr/>
          <a:lstStyle/>
          <a:p>
            <a:r>
              <a:rPr lang="en-GB" b="1" dirty="0" err="1"/>
              <a:t>Fabricam</a:t>
            </a:r>
            <a:r>
              <a:rPr lang="en-GB" b="1" dirty="0"/>
              <a:t> Bank </a:t>
            </a:r>
            <a:r>
              <a:rPr lang="en-GB" sz="3600" dirty="0"/>
              <a:t>wonders…could we benefit from a chatbot?</a:t>
            </a:r>
            <a:endParaRPr lang="en-GB" dirty="0"/>
          </a:p>
        </p:txBody>
      </p:sp>
      <p:grpSp>
        <p:nvGrpSpPr>
          <p:cNvPr id="2" name="Group 1">
            <a:extLst>
              <a:ext uri="{FF2B5EF4-FFF2-40B4-BE49-F238E27FC236}">
                <a16:creationId xmlns:a16="http://schemas.microsoft.com/office/drawing/2014/main" id="{7BFC05B5-6A5F-4419-AF02-238FB9CED6AB}"/>
              </a:ext>
            </a:extLst>
          </p:cNvPr>
          <p:cNvGrpSpPr/>
          <p:nvPr/>
        </p:nvGrpSpPr>
        <p:grpSpPr>
          <a:xfrm>
            <a:off x="2743555" y="2765750"/>
            <a:ext cx="7843717" cy="2315764"/>
            <a:chOff x="1920604" y="3000653"/>
            <a:chExt cx="7843717" cy="2315764"/>
          </a:xfrm>
        </p:grpSpPr>
        <p:sp>
          <p:nvSpPr>
            <p:cNvPr id="6" name="Rectangle 5">
              <a:extLst>
                <a:ext uri="{FF2B5EF4-FFF2-40B4-BE49-F238E27FC236}">
                  <a16:creationId xmlns:a16="http://schemas.microsoft.com/office/drawing/2014/main" id="{4F34BB65-CA7E-49EC-9064-B93E98E09C9B}"/>
                </a:ext>
              </a:extLst>
            </p:cNvPr>
            <p:cNvSpPr/>
            <p:nvPr/>
          </p:nvSpPr>
          <p:spPr>
            <a:xfrm>
              <a:off x="4271348" y="3124916"/>
              <a:ext cx="693412" cy="198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sp>
          <p:nvSpPr>
            <p:cNvPr id="9" name="Rectangle 8">
              <a:extLst>
                <a:ext uri="{FF2B5EF4-FFF2-40B4-BE49-F238E27FC236}">
                  <a16:creationId xmlns:a16="http://schemas.microsoft.com/office/drawing/2014/main" id="{5B790DC1-8012-42EE-9800-74D8D761000A}"/>
                </a:ext>
              </a:extLst>
            </p:cNvPr>
            <p:cNvSpPr/>
            <p:nvPr/>
          </p:nvSpPr>
          <p:spPr>
            <a:xfrm>
              <a:off x="1920604" y="3000653"/>
              <a:ext cx="7843717" cy="2315764"/>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dirty="0">
                <a:solidFill>
                  <a:sysClr val="windowText" lastClr="000000"/>
                </a:solidFill>
              </a:endParaRPr>
            </a:p>
          </p:txBody>
        </p:sp>
        <p:grpSp>
          <p:nvGrpSpPr>
            <p:cNvPr id="10" name="Group 9">
              <a:extLst>
                <a:ext uri="{FF2B5EF4-FFF2-40B4-BE49-F238E27FC236}">
                  <a16:creationId xmlns:a16="http://schemas.microsoft.com/office/drawing/2014/main" id="{1F9513DE-C1B5-4ABE-8A5A-AA1578B36009}"/>
                </a:ext>
              </a:extLst>
            </p:cNvPr>
            <p:cNvGrpSpPr/>
            <p:nvPr/>
          </p:nvGrpSpPr>
          <p:grpSpPr>
            <a:xfrm>
              <a:off x="5713919" y="3717547"/>
              <a:ext cx="896425" cy="777925"/>
              <a:chOff x="8885237" y="419326"/>
              <a:chExt cx="914400" cy="793524"/>
            </a:xfrm>
          </p:grpSpPr>
          <p:sp>
            <p:nvSpPr>
              <p:cNvPr id="11" name="Rectangle 10">
                <a:extLst>
                  <a:ext uri="{FF2B5EF4-FFF2-40B4-BE49-F238E27FC236}">
                    <a16:creationId xmlns:a16="http://schemas.microsoft.com/office/drawing/2014/main" id="{B41B9756-94D2-4437-A94D-F75817641899}"/>
                  </a:ext>
                </a:extLst>
              </p:cNvPr>
              <p:cNvSpPr/>
              <p:nvPr/>
            </p:nvSpPr>
            <p:spPr>
              <a:xfrm>
                <a:off x="9075737" y="716757"/>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pic>
            <p:nvPicPr>
              <p:cNvPr id="12" name="Picture 11">
                <a:extLst>
                  <a:ext uri="{FF2B5EF4-FFF2-40B4-BE49-F238E27FC236}">
                    <a16:creationId xmlns:a16="http://schemas.microsoft.com/office/drawing/2014/main" id="{EB206D91-66C9-4532-B050-AC9B624A3B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85237" y="419326"/>
                <a:ext cx="914400" cy="793524"/>
              </a:xfrm>
              <a:prstGeom prst="rect">
                <a:avLst/>
              </a:prstGeom>
            </p:spPr>
          </p:pic>
        </p:grpSp>
        <p:pic>
          <p:nvPicPr>
            <p:cNvPr id="13" name="Picture 12">
              <a:extLst>
                <a:ext uri="{FF2B5EF4-FFF2-40B4-BE49-F238E27FC236}">
                  <a16:creationId xmlns:a16="http://schemas.microsoft.com/office/drawing/2014/main" id="{CB529B6A-5004-43AA-87FF-E67812F01042}"/>
                </a:ext>
              </a:extLst>
            </p:cNvPr>
            <p:cNvPicPr>
              <a:picLocks noChangeAspect="1"/>
            </p:cNvPicPr>
            <p:nvPr/>
          </p:nvPicPr>
          <p:blipFill>
            <a:blip r:embed="rId3"/>
            <a:stretch>
              <a:fillRect/>
            </a:stretch>
          </p:blipFill>
          <p:spPr>
            <a:xfrm flipH="1">
              <a:off x="2284172" y="3303821"/>
              <a:ext cx="2154140" cy="1429943"/>
            </a:xfrm>
            <a:prstGeom prst="rect">
              <a:avLst/>
            </a:prstGeom>
          </p:spPr>
        </p:pic>
        <p:cxnSp>
          <p:nvCxnSpPr>
            <p:cNvPr id="14" name="Straight Arrow Connector 13">
              <a:extLst>
                <a:ext uri="{FF2B5EF4-FFF2-40B4-BE49-F238E27FC236}">
                  <a16:creationId xmlns:a16="http://schemas.microsoft.com/office/drawing/2014/main" id="{7FF92D83-62DD-4103-8B63-B9F50D7EC3EE}"/>
                </a:ext>
              </a:extLst>
            </p:cNvPr>
            <p:cNvCxnSpPr>
              <a:cxnSpLocks/>
              <a:stCxn id="13" idx="1"/>
            </p:cNvCxnSpPr>
            <p:nvPr/>
          </p:nvCxnSpPr>
          <p:spPr>
            <a:xfrm flipV="1">
              <a:off x="4438312" y="4009132"/>
              <a:ext cx="1196869" cy="966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F30779-0837-4ED1-8866-C16633466492}"/>
                </a:ext>
              </a:extLst>
            </p:cNvPr>
            <p:cNvCxnSpPr>
              <a:cxnSpLocks/>
            </p:cNvCxnSpPr>
            <p:nvPr/>
          </p:nvCxnSpPr>
          <p:spPr>
            <a:xfrm flipV="1">
              <a:off x="6774007" y="4018793"/>
              <a:ext cx="1196869" cy="966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D7A08D-9C9B-41BB-B256-2EC761264748}"/>
                </a:ext>
              </a:extLst>
            </p:cNvPr>
            <p:cNvSpPr txBox="1"/>
            <p:nvPr/>
          </p:nvSpPr>
          <p:spPr>
            <a:xfrm>
              <a:off x="3906293" y="3727493"/>
              <a:ext cx="2292546" cy="724143"/>
            </a:xfrm>
            <a:prstGeom prst="rect">
              <a:avLst/>
            </a:prstGeom>
            <a:noFill/>
          </p:spPr>
          <p:txBody>
            <a:bodyPr wrap="square" rtlCol="0">
              <a:spAutoFit/>
            </a:bodyPr>
            <a:lstStyle/>
            <a:p>
              <a:pPr algn="ctr" defTabSz="896386">
                <a:tabLst>
                  <a:tab pos="178967" algn="l"/>
                </a:tabLst>
              </a:pPr>
              <a:r>
                <a:rPr lang="en-GB" sz="1372" kern="0" dirty="0">
                  <a:solidFill>
                    <a:sysClr val="windowText" lastClr="000000"/>
                  </a:solidFill>
                </a:rPr>
                <a:t>1. Bot cannot </a:t>
              </a:r>
            </a:p>
            <a:p>
              <a:pPr algn="ctr" defTabSz="896386">
                <a:tabLst>
                  <a:tab pos="178967" algn="l"/>
                </a:tabLst>
              </a:pPr>
              <a:r>
                <a:rPr lang="en-GB" sz="1372" kern="0" dirty="0">
                  <a:solidFill>
                    <a:sysClr val="windowText" lastClr="000000"/>
                  </a:solidFill>
                </a:rPr>
                <a:t>complete, </a:t>
              </a:r>
            </a:p>
            <a:p>
              <a:pPr algn="ctr" defTabSz="896386">
                <a:tabLst>
                  <a:tab pos="178967" algn="l"/>
                </a:tabLst>
              </a:pPr>
              <a:r>
                <a:rPr lang="en-GB" sz="1372" kern="0" dirty="0">
                  <a:solidFill>
                    <a:sysClr val="windowText" lastClr="000000"/>
                  </a:solidFill>
                </a:rPr>
                <a:t>transfer to human</a:t>
              </a:r>
            </a:p>
          </p:txBody>
        </p:sp>
        <p:pic>
          <p:nvPicPr>
            <p:cNvPr id="17" name="Picture 16">
              <a:extLst>
                <a:ext uri="{FF2B5EF4-FFF2-40B4-BE49-F238E27FC236}">
                  <a16:creationId xmlns:a16="http://schemas.microsoft.com/office/drawing/2014/main" id="{A01C5CBC-427F-4171-98D7-A955F7744843}"/>
                </a:ext>
              </a:extLst>
            </p:cNvPr>
            <p:cNvPicPr>
              <a:picLocks noChangeAspect="1"/>
            </p:cNvPicPr>
            <p:nvPr/>
          </p:nvPicPr>
          <p:blipFill>
            <a:blip r:embed="rId4"/>
            <a:stretch>
              <a:fillRect/>
            </a:stretch>
          </p:blipFill>
          <p:spPr>
            <a:xfrm flipH="1">
              <a:off x="8202291" y="3600244"/>
              <a:ext cx="665307" cy="817774"/>
            </a:xfrm>
            <a:prstGeom prst="rect">
              <a:avLst/>
            </a:prstGeom>
          </p:spPr>
        </p:pic>
        <p:cxnSp>
          <p:nvCxnSpPr>
            <p:cNvPr id="18" name="Connector: Elbow 17">
              <a:extLst>
                <a:ext uri="{FF2B5EF4-FFF2-40B4-BE49-F238E27FC236}">
                  <a16:creationId xmlns:a16="http://schemas.microsoft.com/office/drawing/2014/main" id="{578996AE-2AFA-4342-AEB0-F5F329ACA8FB}"/>
                </a:ext>
              </a:extLst>
            </p:cNvPr>
            <p:cNvCxnSpPr>
              <a:stCxn id="13" idx="2"/>
              <a:endCxn id="17" idx="2"/>
            </p:cNvCxnSpPr>
            <p:nvPr/>
          </p:nvCxnSpPr>
          <p:spPr>
            <a:xfrm rot="5400000" flipH="1" flipV="1">
              <a:off x="5790220" y="1989040"/>
              <a:ext cx="315746" cy="5173703"/>
            </a:xfrm>
            <a:prstGeom prst="bentConnector3">
              <a:avLst>
                <a:gd name="adj1" fmla="val -70977"/>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513EB6-4709-4C40-A6F2-2B7E58805108}"/>
                </a:ext>
              </a:extLst>
            </p:cNvPr>
            <p:cNvSpPr txBox="1"/>
            <p:nvPr/>
          </p:nvSpPr>
          <p:spPr>
            <a:xfrm>
              <a:off x="5612638" y="4683009"/>
              <a:ext cx="1262223" cy="512935"/>
            </a:xfrm>
            <a:prstGeom prst="rect">
              <a:avLst/>
            </a:prstGeom>
            <a:solidFill>
              <a:srgbClr val="D7D7D7"/>
            </a:solidFill>
          </p:spPr>
          <p:txBody>
            <a:bodyPr wrap="none" rtlCol="0">
              <a:spAutoFit/>
            </a:bodyPr>
            <a:lstStyle/>
            <a:p>
              <a:pPr algn="ctr" defTabSz="896386"/>
              <a:r>
                <a:rPr lang="en-GB" sz="1372" kern="0" dirty="0">
                  <a:solidFill>
                    <a:sysClr val="windowText" lastClr="000000"/>
                  </a:solidFill>
                </a:rPr>
                <a:t>Transfer to </a:t>
              </a:r>
            </a:p>
            <a:p>
              <a:pPr algn="ctr" defTabSz="896386"/>
              <a:r>
                <a:rPr lang="en-GB" sz="1372" kern="0" dirty="0">
                  <a:solidFill>
                    <a:sysClr val="windowText" lastClr="000000"/>
                  </a:solidFill>
                </a:rPr>
                <a:t>Human Agent</a:t>
              </a:r>
            </a:p>
          </p:txBody>
        </p:sp>
        <p:sp>
          <p:nvSpPr>
            <p:cNvPr id="20" name="TextBox 19">
              <a:extLst>
                <a:ext uri="{FF2B5EF4-FFF2-40B4-BE49-F238E27FC236}">
                  <a16:creationId xmlns:a16="http://schemas.microsoft.com/office/drawing/2014/main" id="{61F1D50D-CAB2-488E-BC5F-00ADA1FD133C}"/>
                </a:ext>
              </a:extLst>
            </p:cNvPr>
            <p:cNvSpPr txBox="1"/>
            <p:nvPr/>
          </p:nvSpPr>
          <p:spPr>
            <a:xfrm>
              <a:off x="6418560" y="3766222"/>
              <a:ext cx="1851720" cy="512935"/>
            </a:xfrm>
            <a:prstGeom prst="rect">
              <a:avLst/>
            </a:prstGeom>
            <a:noFill/>
          </p:spPr>
          <p:txBody>
            <a:bodyPr wrap="none" rtlCol="0">
              <a:spAutoFit/>
            </a:bodyPr>
            <a:lstStyle/>
            <a:p>
              <a:pPr algn="ctr" defTabSz="896386"/>
              <a:r>
                <a:rPr lang="en-GB" sz="1372" kern="0" dirty="0">
                  <a:solidFill>
                    <a:sysClr val="windowText" lastClr="000000"/>
                  </a:solidFill>
                </a:rPr>
                <a:t>2. View Conversation </a:t>
              </a:r>
            </a:p>
            <a:p>
              <a:pPr algn="ctr" defTabSz="896386"/>
              <a:r>
                <a:rPr lang="en-GB" sz="1372" kern="0" dirty="0">
                  <a:solidFill>
                    <a:sysClr val="windowText" lastClr="000000"/>
                  </a:solidFill>
                </a:rPr>
                <a:t>History &amp; Context</a:t>
              </a:r>
            </a:p>
          </p:txBody>
        </p:sp>
      </p:gr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Financial Services company. To remain relevant in an increasingly competitive market, Fabrikam would like to increase customer engagement, especially within the younger demographics, which value experiential brands.</a:t>
            </a:r>
          </a:p>
          <a:p>
            <a:r>
              <a:rPr lang="en-US" sz="2400" dirty="0"/>
              <a:t>Toby, the Director of Marketing, believes that the company lacks both a detailed view of trending topics in its social channels, as well as a informal way for customers to approach the company with complaints and inquiries.</a:t>
            </a:r>
          </a:p>
        </p:txBody>
      </p:sp>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936462"/>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In the </a:t>
            </a:r>
            <a:r>
              <a:rPr lang="en-US" sz="1800" b="1" dirty="0"/>
              <a:t>Path prefix pattern </a:t>
            </a:r>
            <a:r>
              <a:rPr lang="en-US" sz="1800" dirty="0"/>
              <a:t>textbox,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727448"/>
          </a:xfrm>
        </p:spPr>
        <p:txBody>
          <a:bodyPr/>
          <a:lstStyle/>
          <a:p>
            <a:r>
              <a:rPr lang="en-US" sz="2400" dirty="0"/>
              <a:t>Toby has seen videos about the Microsoft Bot Framework and the Cortana Intelligence Suite.  He’s asked for your support to run an experiment with user engagement bots.</a:t>
            </a:r>
          </a:p>
          <a:p>
            <a:r>
              <a:rPr lang="en-US" sz="2400" dirty="0"/>
              <a:t>He thinks it will be very difficult to predict what kind of interactions the customer base will have with the bot. In order the proof-out his idea, he would like to design the system to allow customers to engage the bot with inquiries or complaints regarding loans and credit cards. He wonders whether artificial intelligence will make the system better and better over time, as it learns from interactions users have with it. </a:t>
            </a:r>
          </a:p>
          <a:p>
            <a:r>
              <a:rPr lang="en-US" sz="2400" dirty="0"/>
              <a:t>The bot that Toby envisions should recognize very broadly what sort of message has been entered (e.g., question about a credit card), and direct the user to a specific page on the web site for the product. Over time, the bot should evolve to be able to answer more and more inquiries based on known information, as well as begin to handle additional </a:t>
            </a:r>
            <a:r>
              <a:rPr lang="en-US" sz="2400" dirty="0" err="1"/>
              <a:t>Fabricam</a:t>
            </a:r>
            <a:r>
              <a:rPr lang="en-US" sz="2400" dirty="0"/>
              <a:t> products and services. </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t>
            </a:r>
            <a:r>
              <a:rPr lang="en-US" sz="1800" b="1" dirty="0"/>
              <a:t>Create a bot</a:t>
            </a:r>
            <a:r>
              <a:rPr lang="en-US" sz="1800" dirty="0"/>
              <a:t>,</a:t>
            </a:r>
            <a:r>
              <a:rPr lang="en-US" sz="1800" b="1" dirty="0"/>
              <a:t> </a:t>
            </a:r>
            <a:r>
              <a:rPr lang="en-US" sz="1800" dirty="0"/>
              <a:t>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On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Create LUIS language model</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Leave everything else blank for now.</a:t>
            </a:r>
          </a:p>
          <a:p>
            <a:r>
              <a:rPr lang="en-US" sz="1800" dirty="0"/>
              <a:t>Click </a:t>
            </a:r>
            <a:r>
              <a:rPr lang="en-US" sz="1800" b="1" dirty="0"/>
              <a:t>Create</a:t>
            </a:r>
            <a:endParaRPr lang="en-US" sz="1800" dirty="0"/>
          </a:p>
          <a:p>
            <a:endParaRPr lang="en-US" sz="1800" dirty="0"/>
          </a:p>
        </p:txBody>
      </p:sp>
      <p:pic>
        <p:nvPicPr>
          <p:cNvPr id="5" name="Picture Placeholder 4"/>
          <p:cNvPicPr>
            <a:picLocks noGrp="1" noChangeAspect="1"/>
          </p:cNvPicPr>
          <p:nvPr>
            <p:ph type="pic" sz="quarter" idx="10"/>
          </p:nvPr>
        </p:nvPicPr>
        <p:blipFill>
          <a:blip r:embed="rId3"/>
          <a:srcRect l="363" r="363"/>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GB" sz="2400" dirty="0"/>
          </a:p>
        </p:txBody>
      </p:sp>
      <p:sp>
        <p:nvSpPr>
          <p:cNvPr id="4" name="Content Placeholder 3"/>
          <p:cNvSpPr>
            <a:spLocks noGrp="1"/>
          </p:cNvSpPr>
          <p:nvPr>
            <p:ph sz="quarter" idx="11"/>
          </p:nvPr>
        </p:nvSpPr>
        <p:spPr>
          <a:xfrm>
            <a:off x="183263" y="1302728"/>
            <a:ext cx="3566121" cy="4915192"/>
          </a:xfrm>
        </p:spPr>
        <p:txBody>
          <a:bodyPr/>
          <a:lstStyle/>
          <a:p>
            <a:pPr marL="0" indent="0">
              <a:buNone/>
            </a:pPr>
            <a:r>
              <a:rPr lang="en-US" sz="1800" i="1" dirty="0"/>
              <a:t>Create LUIS intents </a:t>
            </a:r>
          </a:p>
          <a:p>
            <a:r>
              <a:rPr lang="en-US" sz="1600" dirty="0"/>
              <a:t>Click on </a:t>
            </a:r>
            <a:r>
              <a:rPr lang="en-US" sz="1600" b="1" dirty="0"/>
              <a:t>Intents </a:t>
            </a:r>
            <a:r>
              <a:rPr lang="en-US" sz="1600" dirty="0"/>
              <a:t>&gt; </a:t>
            </a:r>
            <a:r>
              <a:rPr lang="en-US" sz="1600" b="1" dirty="0"/>
              <a:t>Add Intent</a:t>
            </a:r>
            <a:r>
              <a:rPr lang="en-US" sz="1600" dirty="0"/>
              <a:t> links to create a new intent.</a:t>
            </a:r>
          </a:p>
          <a:p>
            <a:r>
              <a:rPr lang="en-US" sz="1600" dirty="0"/>
              <a:t>For intent name, enter “</a:t>
            </a:r>
            <a:r>
              <a:rPr lang="en-US" sz="1600" b="1" dirty="0"/>
              <a:t>complain about a branch</a:t>
            </a:r>
            <a:r>
              <a:rPr lang="en-US" sz="1600" dirty="0"/>
              <a:t>”</a:t>
            </a:r>
          </a:p>
          <a:p>
            <a:r>
              <a:rPr lang="en-US" sz="1600" dirty="0"/>
              <a:t>Click </a:t>
            </a:r>
            <a:r>
              <a:rPr lang="en-US" sz="1600" b="1" dirty="0"/>
              <a:t>Save</a:t>
            </a:r>
            <a:endParaRPr lang="en-US" sz="1600" dirty="0"/>
          </a:p>
          <a:p>
            <a:r>
              <a:rPr lang="en-US" sz="1600" dirty="0"/>
              <a:t>For utterance, enter “</a:t>
            </a:r>
            <a:r>
              <a:rPr lang="en-US" sz="1600" b="1" dirty="0"/>
              <a:t>I hate long teller lines</a:t>
            </a:r>
            <a:r>
              <a:rPr lang="en-US" sz="1600" dirty="0"/>
              <a:t>”.  Press </a:t>
            </a:r>
            <a:r>
              <a:rPr lang="en-US" sz="1600" b="1" dirty="0"/>
              <a:t>Enter</a:t>
            </a:r>
            <a:r>
              <a:rPr lang="en-US" sz="1600" dirty="0"/>
              <a:t> key</a:t>
            </a:r>
          </a:p>
          <a:p>
            <a:r>
              <a:rPr lang="en-US" sz="1600" dirty="0"/>
              <a:t>Click </a:t>
            </a:r>
            <a:r>
              <a:rPr lang="en-US" sz="1600" b="1" dirty="0"/>
              <a:t>Save</a:t>
            </a:r>
          </a:p>
          <a:p>
            <a:r>
              <a:rPr lang="en-US" sz="1600" dirty="0"/>
              <a:t>Now create yet another intent with</a:t>
            </a:r>
          </a:p>
          <a:p>
            <a:pPr lvl="1"/>
            <a:r>
              <a:rPr lang="en-US" sz="1600" dirty="0"/>
              <a:t>Name = “</a:t>
            </a:r>
            <a:r>
              <a:rPr lang="en-US" sz="1600" b="1" dirty="0"/>
              <a:t>get info about a credit card</a:t>
            </a:r>
            <a:r>
              <a:rPr lang="en-US" sz="1600" dirty="0"/>
              <a:t>”</a:t>
            </a:r>
          </a:p>
          <a:p>
            <a:pPr lvl="1"/>
            <a:r>
              <a:rPr lang="en-US" sz="1600" dirty="0"/>
              <a:t>Utterance = “</a:t>
            </a:r>
            <a:r>
              <a:rPr lang="en-GB" sz="1600" b="1" dirty="0"/>
              <a:t>Do you have a travel points credit card?”</a:t>
            </a:r>
          </a:p>
          <a:p>
            <a:pPr lvl="1"/>
            <a:r>
              <a:rPr lang="en-US" sz="1600" dirty="0"/>
              <a:t>Name = “</a:t>
            </a:r>
            <a:r>
              <a:rPr lang="en-US" sz="1600" b="1" dirty="0"/>
              <a:t>get info about a loan</a:t>
            </a:r>
            <a:r>
              <a:rPr lang="en-US" sz="1600" dirty="0"/>
              <a:t>”</a:t>
            </a:r>
          </a:p>
          <a:p>
            <a:pPr lvl="1"/>
            <a:r>
              <a:rPr lang="en-US" sz="1600" dirty="0"/>
              <a:t>Utterance = “</a:t>
            </a:r>
            <a:r>
              <a:rPr lang="en-GB" sz="1600" b="1" dirty="0"/>
              <a:t>I need an auto loan?”</a:t>
            </a: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Connect previously created LUIS account with LUIS language model.  This key we set up will be used for publishing later.</a:t>
            </a:r>
          </a:p>
          <a:p>
            <a:r>
              <a:rPr lang="en-US" sz="1800" dirty="0"/>
              <a:t>On the luis.ai website menu, click on </a:t>
            </a:r>
            <a:r>
              <a:rPr lang="en-US" sz="1800" b="1" dirty="0"/>
              <a:t>My Keys</a:t>
            </a:r>
            <a:r>
              <a:rPr lang="en-US" sz="1800" dirty="0"/>
              <a:t> then click on </a:t>
            </a:r>
            <a:r>
              <a:rPr lang="en-US" sz="1800" b="1" dirty="0"/>
              <a:t>Add a new key</a:t>
            </a:r>
            <a:endParaRPr lang="en-US" sz="1800" dirty="0"/>
          </a:p>
          <a:p>
            <a:r>
              <a:rPr lang="en-US" sz="1800" dirty="0"/>
              <a:t>Paste the LUIS account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5" name="Picture Placeholder 4"/>
          <p:cNvPicPr>
            <a:picLocks noGrp="1" noChangeAspect="1"/>
          </p:cNvPicPr>
          <p:nvPr>
            <p:ph type="pic" sz="quarter" idx="10"/>
          </p:nvPr>
        </p:nvPicPr>
        <p:blipFill>
          <a:blip r:embed="rId2"/>
          <a:srcRect l="716" r="716"/>
          <a:stretch>
            <a:fillRect/>
          </a:stretch>
        </p:blipFill>
        <p:spPr>
          <a:prstGeom prst="rect">
            <a:avLst/>
          </a:prstGeom>
        </p:spPr>
      </p:pic>
    </p:spTree>
    <p:extLst>
      <p:ext uri="{BB962C8B-B14F-4D97-AF65-F5344CB8AC3E}">
        <p14:creationId xmlns:p14="http://schemas.microsoft.com/office/powerpoint/2010/main" val="41084772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5419945"/>
          </a:xfrm>
        </p:spPr>
        <p:txBody>
          <a:bodyPr/>
          <a:lstStyle/>
          <a:p>
            <a:pPr marL="0" indent="0">
              <a:buNone/>
            </a:pPr>
            <a:r>
              <a:rPr lang="en-US" sz="1600" i="1" dirty="0"/>
              <a:t>Train, Test, and Publish LUIS language model.</a:t>
            </a:r>
          </a:p>
          <a:p>
            <a:r>
              <a:rPr lang="en-US" sz="1600" dirty="0"/>
              <a:t>On the luis.ai website, navigate back to your model &gt; </a:t>
            </a:r>
            <a:r>
              <a:rPr lang="en-US" sz="1600" b="1" dirty="0"/>
              <a:t>My Apps </a:t>
            </a:r>
            <a:r>
              <a:rPr lang="en-US" sz="1600" dirty="0"/>
              <a:t>&gt; </a:t>
            </a:r>
            <a:r>
              <a:rPr lang="en-US" sz="1600" b="1" dirty="0" err="1"/>
              <a:t>CISBot</a:t>
            </a:r>
            <a:endParaRPr lang="en-US" sz="1600" dirty="0"/>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the </a:t>
            </a:r>
            <a:r>
              <a:rPr lang="en-US" sz="1600" b="1" dirty="0"/>
              <a:t>Endpoint Key</a:t>
            </a:r>
            <a:r>
              <a:rPr lang="en-US" sz="1600" dirty="0"/>
              <a:t> dropdown and select the key you created earlier (</a:t>
            </a:r>
            <a:r>
              <a:rPr lang="en-US" sz="1600" b="1" dirty="0" err="1"/>
              <a:t>cisbot</a:t>
            </a:r>
            <a:r>
              <a:rPr lang="en-US" sz="1600" b="1" dirty="0"/>
              <a:t>[</a:t>
            </a:r>
            <a:r>
              <a:rPr lang="en-US" sz="1600" b="1" dirty="0" err="1"/>
              <a:t>nn</a:t>
            </a:r>
            <a:r>
              <a:rPr lang="en-US" sz="1600" b="1" dirty="0"/>
              <a:t>]</a:t>
            </a:r>
            <a:r>
              <a:rPr lang="en-US" sz="1600" b="1" dirty="0" err="1"/>
              <a:t>luis</a:t>
            </a:r>
            <a:r>
              <a:rPr lang="en-US" sz="1600" dirty="0"/>
              <a:t>)</a:t>
            </a:r>
          </a:p>
          <a:p>
            <a:r>
              <a:rPr lang="en-US" sz="1600" dirty="0"/>
              <a:t>Scroll down a bit and 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991588"/>
          </a:xfrm>
        </p:spPr>
        <p:txBody>
          <a:bodyPr/>
          <a:lstStyle/>
          <a:p>
            <a:r>
              <a:rPr lang="en-US" sz="2400" dirty="0"/>
              <a:t>After their request or issue is resolved, customers who phone the </a:t>
            </a:r>
            <a:r>
              <a:rPr lang="en-US" sz="2400" dirty="0" err="1"/>
              <a:t>Fabricam</a:t>
            </a:r>
            <a:r>
              <a:rPr lang="en-US" sz="2400" dirty="0"/>
              <a:t> Call Center are usually offered available promotional loans or credit cards. Call Center Agents are provided with simple guidelines on what offer should be made to each type of customer. </a:t>
            </a:r>
          </a:p>
          <a:p>
            <a:r>
              <a:rPr lang="en-US" sz="2400" dirty="0"/>
              <a:t>Therefore, Toby would like the bot to also make one of these offers to each customer that interacts with it. He knows this method generates significant upsell and cross-sell opportunities. </a:t>
            </a:r>
          </a:p>
          <a:p>
            <a:r>
              <a:rPr lang="en-US" sz="2400" dirty="0"/>
              <a:t>Toby asks if machine learning can help in deciding which offer to extend to which customer interacting with the bot.</a:t>
            </a:r>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920" y="1154759"/>
            <a:ext cx="3566121" cy="5872377"/>
          </a:xfrm>
        </p:spPr>
        <p:txBody>
          <a:bodyPr/>
          <a:lstStyle/>
          <a:p>
            <a:r>
              <a:rPr lang="en-US" sz="1600" dirty="0"/>
              <a:t>In the Solution Explorer, double-click on </a:t>
            </a:r>
            <a:r>
              <a:rPr lang="en-US" sz="1600" dirty="0" err="1"/>
              <a:t>Web.config</a:t>
            </a:r>
            <a:endParaRPr lang="en-US" sz="1600" dirty="0"/>
          </a:p>
          <a:p>
            <a:r>
              <a:rPr lang="en-US" sz="1600" dirty="0"/>
              <a:t>Provide the following App Settings with the values/keys you’ve collected in the previous few steps:</a:t>
            </a:r>
          </a:p>
          <a:p>
            <a:pPr lvl="1"/>
            <a:r>
              <a:rPr lang="en-US" sz="1400" dirty="0"/>
              <a:t>From Bot registration &gt; dev.botframework.com &gt; My bots &gt; </a:t>
            </a:r>
            <a:r>
              <a:rPr lang="en-US" sz="1400" dirty="0" err="1"/>
              <a:t>cisbot</a:t>
            </a:r>
            <a:r>
              <a:rPr lang="en-US" sz="1400" dirty="0"/>
              <a:t>[</a:t>
            </a:r>
            <a:r>
              <a:rPr lang="en-US" sz="1400" dirty="0" err="1"/>
              <a:t>nn</a:t>
            </a:r>
            <a:r>
              <a:rPr lang="en-US" sz="1400" dirty="0"/>
              <a:t>] &gt; SETTINGS</a:t>
            </a:r>
          </a:p>
          <a:p>
            <a:pPr lvl="2"/>
            <a:r>
              <a:rPr lang="en-US" sz="1400" dirty="0" err="1"/>
              <a:t>BotId</a:t>
            </a:r>
            <a:r>
              <a:rPr lang="en-US" sz="1400" dirty="0"/>
              <a:t> – Same as bot handle</a:t>
            </a:r>
          </a:p>
          <a:p>
            <a:pPr lvl="2"/>
            <a:r>
              <a:rPr lang="en-US" sz="1400" dirty="0" err="1"/>
              <a:t>MicrosoftAppId</a:t>
            </a:r>
            <a:endParaRPr lang="en-US" sz="1400" dirty="0"/>
          </a:p>
          <a:p>
            <a:pPr lvl="2"/>
            <a:r>
              <a:rPr lang="en-US" sz="1400" dirty="0" err="1"/>
              <a:t>MicrosoftAppPassword</a:t>
            </a:r>
            <a:r>
              <a:rPr lang="en-US" sz="1400" dirty="0"/>
              <a:t> - </a:t>
            </a:r>
          </a:p>
          <a:p>
            <a:pPr lvl="1"/>
            <a:r>
              <a:rPr lang="en-US" sz="1400" dirty="0"/>
              <a:t>From LUIS configuration &gt; luis.ai &gt; Publish App</a:t>
            </a:r>
          </a:p>
          <a:p>
            <a:pPr lvl="2"/>
            <a:r>
              <a:rPr lang="en-US" sz="1400" dirty="0" err="1"/>
              <a:t>LuisAppId</a:t>
            </a:r>
            <a:endParaRPr lang="en-US" sz="1400" dirty="0"/>
          </a:p>
          <a:p>
            <a:pPr lvl="2"/>
            <a:r>
              <a:rPr lang="en-US" sz="1400" dirty="0" err="1"/>
              <a:t>LuisAPIKey</a:t>
            </a:r>
            <a:endParaRPr lang="en-US" sz="1400" dirty="0"/>
          </a:p>
          <a:p>
            <a:pPr lvl="1"/>
            <a:r>
              <a:rPr lang="en-US" sz="1400" dirty="0"/>
              <a:t>Logic App &gt; from previous step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600" dirty="0"/>
              <a:t>We can leave the </a:t>
            </a:r>
            <a:r>
              <a:rPr lang="en-US" sz="1600" dirty="0" err="1"/>
              <a:t>AmlWebService</a:t>
            </a:r>
            <a:r>
              <a:rPr lang="en-US" sz="1600" dirty="0"/>
              <a:t>* settings empty for now.</a:t>
            </a:r>
          </a:p>
          <a:p>
            <a:r>
              <a:rPr lang="en-US" sz="1600" dirty="0"/>
              <a:t>Click on </a:t>
            </a:r>
            <a:r>
              <a:rPr lang="en-US" sz="1600" b="1" dirty="0"/>
              <a:t>Start </a:t>
            </a:r>
            <a:r>
              <a:rPr lang="en-US" sz="1600" dirty="0"/>
              <a:t>in the Visual Studio ribbon to run the code.</a:t>
            </a:r>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028409"/>
            <a:ext cx="3566121" cy="6666440"/>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If you don’t have an existing App Service Plan, click on </a:t>
            </a:r>
            <a:r>
              <a:rPr lang="en-US" sz="1800" b="1" dirty="0"/>
              <a:t>New…</a:t>
            </a:r>
            <a:r>
              <a:rPr lang="en-US" sz="1800" dirty="0"/>
              <a:t> to create a new one.</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a:t>
            </a:r>
            <a:r>
              <a:rPr lang="en-US" sz="1800" b="1" dirty="0"/>
              <a:t>https</a:t>
            </a:r>
            <a:r>
              <a:rPr lang="en-US" sz="1800" dirty="0"/>
              <a:t>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sp>
        <p:nvSpPr>
          <p:cNvPr id="5" name="Picture Placeholder 4">
            <a:extLst>
              <a:ext uri="{FF2B5EF4-FFF2-40B4-BE49-F238E27FC236}">
                <a16:creationId xmlns:a16="http://schemas.microsoft.com/office/drawing/2014/main" id="{DE466A00-FED9-4391-9231-F290855180CE}"/>
              </a:ext>
            </a:extLst>
          </p:cNvPr>
          <p:cNvSpPr>
            <a:spLocks noGrp="1"/>
          </p:cNvSpPr>
          <p:nvPr>
            <p:ph type="pic" sz="quarter" idx="10"/>
          </p:nvPr>
        </p:nvSpPr>
        <p:spPr/>
      </p:sp>
      <p:pic>
        <p:nvPicPr>
          <p:cNvPr id="6" name="Picture 5">
            <a:extLst>
              <a:ext uri="{FF2B5EF4-FFF2-40B4-BE49-F238E27FC236}">
                <a16:creationId xmlns:a16="http://schemas.microsoft.com/office/drawing/2014/main" id="{4FC7474C-BF6C-4F0D-ABBE-4C12C13DD9FA}"/>
              </a:ext>
            </a:extLst>
          </p:cNvPr>
          <p:cNvPicPr>
            <a:picLocks noChangeAspect="1"/>
          </p:cNvPicPr>
          <p:nvPr/>
        </p:nvPicPr>
        <p:blipFill>
          <a:blip r:embed="rId2"/>
          <a:stretch>
            <a:fillRect/>
          </a:stretch>
        </p:blipFill>
        <p:spPr>
          <a:xfrm>
            <a:off x="3929626" y="-1"/>
            <a:ext cx="8520717" cy="6994525"/>
          </a:xfrm>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985980"/>
          </a:xfrm>
        </p:spPr>
        <p:txBody>
          <a:bodyPr/>
          <a:lstStyle/>
          <a:p>
            <a:r>
              <a:rPr lang="en-US" sz="2400" dirty="0"/>
              <a:t>Toby periodically checks web analytics data. He just saw that, a week ago, there was a sudden spike in web searches for complaints about </a:t>
            </a:r>
            <a:r>
              <a:rPr lang="en-US" sz="2400" dirty="0" err="1"/>
              <a:t>Fabricam</a:t>
            </a:r>
            <a:r>
              <a:rPr lang="en-US" sz="2400" dirty="0"/>
              <a:t> branches following a news publicized incident in which a popular singer was not treated properly in one of the branches. Toby believes that, if he had known this at the time, he would’ve actively promoted </a:t>
            </a:r>
            <a:r>
              <a:rPr lang="en-US" sz="2400" dirty="0" err="1"/>
              <a:t>Fabricam’s</a:t>
            </a:r>
            <a:r>
              <a:rPr lang="en-US" sz="2400" dirty="0"/>
              <a:t> focus on Customer Service on their home page and run a promotion for a rewards credit card.</a:t>
            </a:r>
          </a:p>
          <a:p>
            <a:r>
              <a:rPr lang="en-US" sz="2400" dirty="0"/>
              <a:t>Toby expects that the bot channel will allow Fabrikam to capture such trends real-time. However, he is concerned that it might be difficult and complex to uncover trending topics in unstructured textual data.</a:t>
            </a:r>
          </a:p>
          <a:p>
            <a:r>
              <a:rPr lang="en-US" sz="2400" dirty="0"/>
              <a:t>Toby would like to have a dashboard on his mobile phone showing trending topics over the past few days, as well as general customer sentiment information as expressed in messages in the bot channel. In order to be meaningful, this sentiment analysis should be near real-time and alerts should be generated if a threshold is crossed. This would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a:t>
            </a:r>
            <a:r>
              <a:rPr lang="en-US" b="1" dirty="0"/>
              <a:t>product or location </a:t>
            </a:r>
            <a:r>
              <a:rPr lang="en-US" dirty="0"/>
              <a:t>entity. </a:t>
            </a:r>
          </a:p>
          <a:p>
            <a:pPr lvl="1"/>
            <a:r>
              <a:rPr lang="en-US" dirty="0"/>
              <a:t>Assign utterance to the correct intent: “</a:t>
            </a:r>
            <a:r>
              <a:rPr lang="en-US" b="1" dirty="0"/>
              <a:t>get info about a credit card</a:t>
            </a:r>
            <a:r>
              <a:rPr lang="en-US" dirty="0"/>
              <a:t>” or “</a:t>
            </a:r>
            <a:r>
              <a:rPr lang="en-US" b="1" dirty="0"/>
              <a:t>complain about a branch, etc.</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899255"/>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 You should see the </a:t>
            </a:r>
            <a:r>
              <a:rPr lang="en-US" sz="1800" b="1" dirty="0" err="1"/>
              <a:t>cisbot</a:t>
            </a:r>
            <a:r>
              <a:rPr lang="en-US" sz="1800" dirty="0"/>
              <a:t> dataset that was created by Stream Analytics.</a:t>
            </a:r>
          </a:p>
          <a:p>
            <a:r>
              <a:rPr lang="en-US" sz="1800" dirty="0"/>
              <a:t>Select the </a:t>
            </a:r>
            <a:r>
              <a:rPr lang="en-US" sz="1800" dirty="0" err="1"/>
              <a:t>cisbot</a:t>
            </a:r>
            <a:r>
              <a:rPr lang="en-US" sz="1800" dirty="0"/>
              <a:t> dataset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5198346"/>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Provide an optional job name (Prepare ML Training Data)</a:t>
            </a:r>
          </a:p>
          <a:p>
            <a:r>
              <a:rPr lang="en-GB" sz="1800" dirty="0"/>
              <a:t>Paste the script from </a:t>
            </a:r>
            <a:r>
              <a:rPr lang="en-US" sz="1800" dirty="0"/>
              <a:t>C:\Repos\next-best-offer-bot\Resources\MachineLearning</a:t>
            </a:r>
            <a:r>
              <a:rPr lang="en-GB" sz="1800" dirty="0"/>
              <a:t>\prepare-ml-training-</a:t>
            </a:r>
            <a:r>
              <a:rPr lang="en-GB" sz="1800" dirty="0" err="1"/>
              <a:t>set.usql</a:t>
            </a:r>
            <a:r>
              <a:rPr lang="en-GB" sz="1800" dirty="0"/>
              <a:t> into the main textbox.</a:t>
            </a:r>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539157"/>
          </a:xfrm>
        </p:spPr>
        <p:txBody>
          <a:bodyPr/>
          <a:lstStyle/>
          <a:p>
            <a:r>
              <a:rPr lang="en-US" sz="1800" dirty="0"/>
              <a:t>After the job completes all 4 stages: Preparing, Queued, Running, Finalizing, click on the </a:t>
            </a:r>
            <a:r>
              <a:rPr lang="en-US" sz="1800" b="1" dirty="0"/>
              <a:t>Output</a:t>
            </a:r>
            <a:r>
              <a:rPr lang="en-US" sz="1800" dirty="0"/>
              <a:t> tab.</a:t>
            </a:r>
          </a:p>
          <a:p>
            <a:r>
              <a:rPr lang="en-US" sz="1800" dirty="0"/>
              <a:t>Check that the file </a:t>
            </a:r>
            <a:r>
              <a:rPr lang="en-US" sz="1800" b="1" dirty="0"/>
              <a:t>interactions.csv</a:t>
            </a:r>
            <a:r>
              <a:rPr lang="en-US" sz="1800" dirty="0"/>
              <a:t> was produced.</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South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14986</TotalTime>
  <Words>8789</Words>
  <Application>Microsoft Office PowerPoint</Application>
  <PresentationFormat>Custom</PresentationFormat>
  <Paragraphs>854</Paragraphs>
  <Slides>146</Slides>
  <Notes>12</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146</vt:i4>
      </vt:variant>
    </vt:vector>
  </HeadingPairs>
  <TitlesOfParts>
    <vt:vector size="155"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(1/5)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George Wilburn</cp:lastModifiedBy>
  <cp:revision>957</cp:revision>
  <dcterms:created xsi:type="dcterms:W3CDTF">2014-06-10T19:28:25Z</dcterms:created>
  <dcterms:modified xsi:type="dcterms:W3CDTF">2017-06-07T22:58:34Z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